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468" r:id="rId2"/>
    <p:sldId id="503" r:id="rId3"/>
    <p:sldId id="499" r:id="rId4"/>
    <p:sldId id="504" r:id="rId5"/>
    <p:sldId id="502" r:id="rId6"/>
    <p:sldId id="508" r:id="rId7"/>
    <p:sldId id="509" r:id="rId8"/>
    <p:sldId id="511" r:id="rId9"/>
    <p:sldId id="513" r:id="rId10"/>
    <p:sldId id="514" r:id="rId11"/>
    <p:sldId id="505" r:id="rId12"/>
    <p:sldId id="264" r:id="rId13"/>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04"/>
    <p:restoredTop sz="94280" autoAdjust="0"/>
  </p:normalViewPr>
  <p:slideViewPr>
    <p:cSldViewPr snapToGrid="0">
      <p:cViewPr varScale="1">
        <p:scale>
          <a:sx n="72" d="100"/>
          <a:sy n="72" d="100"/>
        </p:scale>
        <p:origin x="564"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16/10/2024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2.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16/10/2024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4</a:t>
            </a:fld>
            <a:endParaRPr lang="es-CO"/>
          </a:p>
        </p:txBody>
      </p:sp>
    </p:spTree>
    <p:extLst>
      <p:ext uri="{BB962C8B-B14F-4D97-AF65-F5344CB8AC3E}">
        <p14:creationId xmlns:p14="http://schemas.microsoft.com/office/powerpoint/2010/main" val="2320071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5</a:t>
            </a:fld>
            <a:endParaRPr lang="es-CO"/>
          </a:p>
        </p:txBody>
      </p:sp>
    </p:spTree>
    <p:extLst>
      <p:ext uri="{BB962C8B-B14F-4D97-AF65-F5344CB8AC3E}">
        <p14:creationId xmlns:p14="http://schemas.microsoft.com/office/powerpoint/2010/main" val="1453475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7171066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7</a:t>
            </a:fld>
            <a:endParaRPr lang="es-CO"/>
          </a:p>
        </p:txBody>
      </p:sp>
    </p:spTree>
    <p:extLst>
      <p:ext uri="{BB962C8B-B14F-4D97-AF65-F5344CB8AC3E}">
        <p14:creationId xmlns:p14="http://schemas.microsoft.com/office/powerpoint/2010/main" val="281306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8</a:t>
            </a:fld>
            <a:endParaRPr lang="es-CO"/>
          </a:p>
        </p:txBody>
      </p:sp>
    </p:spTree>
    <p:extLst>
      <p:ext uri="{BB962C8B-B14F-4D97-AF65-F5344CB8AC3E}">
        <p14:creationId xmlns:p14="http://schemas.microsoft.com/office/powerpoint/2010/main" val="33113493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9</a:t>
            </a:fld>
            <a:endParaRPr lang="es-CO"/>
          </a:p>
        </p:txBody>
      </p:sp>
    </p:spTree>
    <p:extLst>
      <p:ext uri="{BB962C8B-B14F-4D97-AF65-F5344CB8AC3E}">
        <p14:creationId xmlns:p14="http://schemas.microsoft.com/office/powerpoint/2010/main" val="1506046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11</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16/10/2024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16/10/2024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1100654" y="2967334"/>
            <a:ext cx="5503347" cy="923330"/>
          </a:xfrm>
          <a:prstGeom prst="rect">
            <a:avLst/>
          </a:prstGeom>
          <a:noFill/>
        </p:spPr>
        <p:txBody>
          <a:bodyPr wrap="square" rtlCol="0">
            <a:spAutoFit/>
          </a:bodyPr>
          <a:lstStyle/>
          <a:p>
            <a:r>
              <a:rPr lang="es-ES" sz="5400" b="1" dirty="0">
                <a:solidFill>
                  <a:schemeClr val="tx1">
                    <a:lumMod val="75000"/>
                    <a:lumOff val="25000"/>
                  </a:schemeClr>
                </a:solidFill>
                <a:latin typeface="Work Sans" pitchFamily="2" charset="77"/>
              </a:rPr>
              <a:t>LIQUORLOGIX</a:t>
            </a:r>
          </a:p>
        </p:txBody>
      </p:sp>
      <p:pic>
        <p:nvPicPr>
          <p:cNvPr id="4" name="Imagen 3" descr="Logotipo&#10;&#10;Descripción generada automáticamente">
            <a:extLst>
              <a:ext uri="{FF2B5EF4-FFF2-40B4-BE49-F238E27FC236}">
                <a16:creationId xmlns:a16="http://schemas.microsoft.com/office/drawing/2014/main" id="{DDEEA49F-4F3F-CC17-DBBA-4D307FFCE1F5}"/>
              </a:ext>
            </a:extLst>
          </p:cNvPr>
          <p:cNvPicPr>
            <a:picLocks noChangeAspect="1"/>
          </p:cNvPicPr>
          <p:nvPr/>
        </p:nvPicPr>
        <p:blipFill>
          <a:blip r:embed="rId3"/>
          <a:stretch>
            <a:fillRect/>
          </a:stretch>
        </p:blipFill>
        <p:spPr>
          <a:xfrm>
            <a:off x="6660770" y="1744703"/>
            <a:ext cx="4248120" cy="3368592"/>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Delimitación</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372353" y="1667521"/>
            <a:ext cx="11447293" cy="338554"/>
          </a:xfrm>
          <a:prstGeom prst="rect">
            <a:avLst/>
          </a:prstGeom>
          <a:noFill/>
        </p:spPr>
        <p:txBody>
          <a:bodyPr wrap="square" rtlCol="0">
            <a:spAutoFit/>
          </a:bodyPr>
          <a:lstStyle/>
          <a:p>
            <a:r>
              <a:rPr lang="es-CO" sz="1600" dirty="0">
                <a:latin typeface="Work Sans Light" pitchFamily="2" charset="77"/>
              </a:rPr>
              <a:t>“Si se requiere esta diapositiva, de lo contrario eliminarla”</a:t>
            </a:r>
          </a:p>
        </p:txBody>
      </p:sp>
      <p:pic>
        <p:nvPicPr>
          <p:cNvPr id="5" name="Imagen 4" descr="Logotipo">
            <a:extLst>
              <a:ext uri="{FF2B5EF4-FFF2-40B4-BE49-F238E27FC236}">
                <a16:creationId xmlns:a16="http://schemas.microsoft.com/office/drawing/2014/main" id="{968E5CDF-B5E4-C417-B1A3-F83A9FB7B150}"/>
              </a:ext>
            </a:extLst>
          </p:cNvPr>
          <p:cNvPicPr>
            <a:picLocks noChangeAspect="1"/>
          </p:cNvPicPr>
          <p:nvPr/>
        </p:nvPicPr>
        <p:blipFill>
          <a:blip r:embed="rId2"/>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2608311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Servidor Local</a:t>
            </a: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116381"/>
            <a:ext cx="3854368" cy="523220"/>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472221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 Servidor </a:t>
            </a:r>
            <a:r>
              <a:rPr lang="es-MX" sz="1400" dirty="0">
                <a:latin typeface="Work Sans Light" pitchFamily="2" charset="77"/>
              </a:rPr>
              <a:t>Externo</a:t>
            </a:r>
          </a:p>
        </p:txBody>
      </p:sp>
      <p:pic>
        <p:nvPicPr>
          <p:cNvPr id="6" name="Imagen 5" descr="Logotipo">
            <a:extLst>
              <a:ext uri="{FF2B5EF4-FFF2-40B4-BE49-F238E27FC236}">
                <a16:creationId xmlns:a16="http://schemas.microsoft.com/office/drawing/2014/main" id="{ACCC9EDB-0498-7D78-3624-8285EFEC5D85}"/>
              </a:ext>
            </a:extLst>
          </p:cNvPr>
          <p:cNvPicPr>
            <a:picLocks noChangeAspect="1"/>
          </p:cNvPicPr>
          <p:nvPr/>
        </p:nvPicPr>
        <p:blipFill>
          <a:blip r:embed="rId3"/>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28431092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3227685" y="1600891"/>
            <a:ext cx="6143028" cy="1200329"/>
          </a:xfrm>
          <a:prstGeom prst="rect">
            <a:avLst/>
          </a:prstGeom>
          <a:noFill/>
        </p:spPr>
        <p:txBody>
          <a:bodyPr wrap="none" rtlCol="0">
            <a:spAutoFit/>
          </a:bodyPr>
          <a:lstStyle/>
          <a:p>
            <a:pPr algn="ctr"/>
            <a:r>
              <a:rPr lang="es-CO" sz="7200" dirty="0">
                <a:solidFill>
                  <a:schemeClr val="bg1"/>
                </a:solidFill>
                <a:effectLst>
                  <a:outerShdw blurRad="38100" dist="38100" dir="2700000" algn="tl">
                    <a:srgbClr val="000000">
                      <a:alpha val="43137"/>
                    </a:srgbClr>
                  </a:outerShdw>
                </a:effectLst>
                <a:latin typeface="Work Sans Light" pitchFamily="2" charset="77"/>
              </a:rPr>
              <a:t>LIQUORLOGIX</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8" y="3075191"/>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5" y="3502000"/>
            <a:ext cx="3854368" cy="1323439"/>
          </a:xfrm>
          <a:prstGeom prst="rect">
            <a:avLst/>
          </a:prstGeom>
          <a:noFill/>
        </p:spPr>
        <p:txBody>
          <a:bodyPr wrap="square" rtlCol="0">
            <a:spAutoFit/>
          </a:bodyPr>
          <a:lstStyle/>
          <a:p>
            <a:pPr algn="ctr"/>
            <a:r>
              <a:rPr lang="es-ES" sz="1600" dirty="0">
                <a:solidFill>
                  <a:schemeClr val="bg1"/>
                </a:solidFill>
                <a:effectLst>
                  <a:outerShdw blurRad="38100" dist="38100" dir="2700000" algn="tl">
                    <a:srgbClr val="000000">
                      <a:alpha val="43137"/>
                    </a:srgbClr>
                  </a:outerShdw>
                </a:effectLst>
                <a:latin typeface="Work Sans Light" pitchFamily="2" charset="77"/>
              </a:rPr>
              <a:t>Cristopher Stuart Benavides Ramírez</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Jaime Alejandro Carvajal Castro</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Luis Eduardo Olaya  Liquitan</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Johan Sebastián Sepúlveda Carvajal</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Nicolas Reyes Aliste</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987654" y="1270886"/>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12706" y="979108"/>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713546" y="2638631"/>
            <a:ext cx="10764908" cy="2308324"/>
          </a:xfrm>
          <a:prstGeom prst="rect">
            <a:avLst/>
          </a:prstGeom>
          <a:noFill/>
        </p:spPr>
        <p:txBody>
          <a:bodyPr wrap="square" rtlCol="0">
            <a:spAutoFit/>
          </a:bodyPr>
          <a:lstStyle/>
          <a:p>
            <a:pPr algn="just"/>
            <a:r>
              <a:rPr lang="es-ES" dirty="0">
                <a:latin typeface="Work Sans Light" pitchFamily="2" charset="77"/>
              </a:rPr>
              <a:t>El sector del área de la venta de licores, enfrenta desafíos en la gestión eficiente de inventarios, lo que puede afectar la rentabilidad y operaciones de los establecimientos. LiquorLogix surge como una solución innovadora para automatizar y optimizar la administración de inventarios, brindando datos en tiempo real que mejoran la toma de decisiones. Esta presentación aborda los problemas de control de inventario, los objetivos del proyecto, la justificación basada en la necesidad de modernización, su alcance en el sector de bebidas alcohólicas, y la delimitación del proyecto se centra en el control de inventario exclusivamente de bebidas alcohólicas, incluyendo otros tipos de productos que puedan formar parte de la oferta de algunos negocios.</a:t>
            </a:r>
          </a:p>
        </p:txBody>
      </p:sp>
      <p:pic>
        <p:nvPicPr>
          <p:cNvPr id="8" name="Imagen 7" descr="Logotipo">
            <a:extLst>
              <a:ext uri="{FF2B5EF4-FFF2-40B4-BE49-F238E27FC236}">
                <a16:creationId xmlns:a16="http://schemas.microsoft.com/office/drawing/2014/main" id="{5BC45916-6B81-37E2-5C43-38F706BFFB48}"/>
              </a:ext>
            </a:extLst>
          </p:cNvPr>
          <p:cNvPicPr>
            <a:picLocks noChangeAspect="1"/>
          </p:cNvPicPr>
          <p:nvPr/>
        </p:nvPicPr>
        <p:blipFill>
          <a:blip r:embed="rId3"/>
          <a:stretch>
            <a:fillRect/>
          </a:stretch>
        </p:blipFill>
        <p:spPr>
          <a:xfrm>
            <a:off x="8998541" y="173720"/>
            <a:ext cx="1567859" cy="1262323"/>
          </a:xfrm>
          <a:prstGeom prst="rect">
            <a:avLst/>
          </a:prstGeom>
        </p:spPr>
      </p:pic>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pitchFamily="2" charset="77"/>
              </a:rPr>
              <a:t>LIQUORLOGIX</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589515" y="1659285"/>
            <a:ext cx="4547336" cy="3539430"/>
          </a:xfrm>
          <a:prstGeom prst="rect">
            <a:avLst/>
          </a:prstGeom>
          <a:noFill/>
        </p:spPr>
        <p:txBody>
          <a:bodyPr wrap="square" rtlCol="0">
            <a:spAutoFit/>
          </a:bodyPr>
          <a:lstStyle/>
          <a:p>
            <a:pPr marL="514350" indent="-514350" algn="just">
              <a:buFont typeface="+mj-lt"/>
              <a:buAutoNum type="arabicPeriod"/>
            </a:pPr>
            <a:r>
              <a:rPr lang="es-CO" sz="3200" b="1" dirty="0">
                <a:latin typeface="Work Sans Light" pitchFamily="2" charset="77"/>
              </a:rPr>
              <a:t>Problema</a:t>
            </a:r>
          </a:p>
          <a:p>
            <a:pPr marL="514350" indent="-514350" algn="just">
              <a:buFont typeface="+mj-lt"/>
              <a:buAutoNum type="arabicPeriod"/>
            </a:pPr>
            <a:r>
              <a:rPr lang="es-CO" sz="3200" b="1" dirty="0">
                <a:latin typeface="Work Sans Light" pitchFamily="2" charset="77"/>
              </a:rPr>
              <a:t>Objetivos</a:t>
            </a:r>
          </a:p>
          <a:p>
            <a:pPr marL="514350" indent="-514350" algn="just">
              <a:buFont typeface="+mj-lt"/>
              <a:buAutoNum type="arabicPeriod"/>
            </a:pPr>
            <a:r>
              <a:rPr lang="es-CO" sz="3200" b="1" dirty="0">
                <a:latin typeface="Work Sans Light" pitchFamily="2" charset="77"/>
              </a:rPr>
              <a:t>Justificación</a:t>
            </a:r>
          </a:p>
          <a:p>
            <a:pPr marL="514350" indent="-514350" algn="just">
              <a:buFont typeface="+mj-lt"/>
              <a:buAutoNum type="arabicPeriod"/>
            </a:pPr>
            <a:r>
              <a:rPr lang="es-CO" sz="3200" b="1" dirty="0">
                <a:latin typeface="Work Sans Light" pitchFamily="2" charset="77"/>
              </a:rPr>
              <a:t>Alcance</a:t>
            </a:r>
          </a:p>
          <a:p>
            <a:pPr marL="514350" indent="-514350" algn="just">
              <a:buFont typeface="+mj-lt"/>
              <a:buAutoNum type="arabicPeriod"/>
            </a:pPr>
            <a:r>
              <a:rPr lang="es-CO" sz="3200" b="1" dirty="0">
                <a:latin typeface="Work Sans Light" pitchFamily="2" charset="77"/>
              </a:rPr>
              <a:t>Delimitación</a:t>
            </a:r>
          </a:p>
          <a:p>
            <a:pPr marL="514350" indent="-514350" algn="just">
              <a:buFont typeface="+mj-lt"/>
              <a:buAutoNum type="arabicPeriod"/>
            </a:pPr>
            <a:r>
              <a:rPr lang="es-CO" sz="3200" b="1" dirty="0">
                <a:latin typeface="Work Sans Light" pitchFamily="2" charset="77"/>
              </a:rPr>
              <a:t>Entregables Trimestre</a:t>
            </a:r>
          </a:p>
        </p:txBody>
      </p:sp>
      <p:pic>
        <p:nvPicPr>
          <p:cNvPr id="6" name="Imagen 5" descr="Logotipo">
            <a:extLst>
              <a:ext uri="{FF2B5EF4-FFF2-40B4-BE49-F238E27FC236}">
                <a16:creationId xmlns:a16="http://schemas.microsoft.com/office/drawing/2014/main" id="{D8E08FED-9556-4EF3-BF26-F6537A3023BD}"/>
              </a:ext>
            </a:extLst>
          </p:cNvPr>
          <p:cNvPicPr>
            <a:picLocks noChangeAspect="1"/>
          </p:cNvPicPr>
          <p:nvPr/>
        </p:nvPicPr>
        <p:blipFill>
          <a:blip r:embed="rId4"/>
          <a:stretch>
            <a:fillRect/>
          </a:stretch>
        </p:blipFill>
        <p:spPr>
          <a:xfrm>
            <a:off x="1355541" y="1959060"/>
            <a:ext cx="4023789" cy="3239655"/>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281506" y="1928245"/>
            <a:ext cx="11447293" cy="3785652"/>
          </a:xfrm>
          <a:prstGeom prst="rect">
            <a:avLst/>
          </a:prstGeom>
          <a:noFill/>
        </p:spPr>
        <p:txBody>
          <a:bodyPr wrap="square" rtlCol="0">
            <a:spAutoFit/>
          </a:bodyPr>
          <a:lstStyle/>
          <a:p>
            <a:r>
              <a:rPr lang="es-MX" sz="1600" dirty="0">
                <a:latin typeface="Work Sans Light" pitchFamily="2" charset="77"/>
              </a:rPr>
              <a:t>La empresa Los Primos, ubicada en la localidad de Suba, en el Barrio Aures 2, se dedica principalmente a la venta de licores y víveres. Actualmente, enfrenta dificultades en la gestión de su inventario, lo que impacta negativamente en su eficiencia operativa.</a:t>
            </a:r>
          </a:p>
          <a:p>
            <a:endParaRPr lang="es-MX" sz="1600" dirty="0">
              <a:latin typeface="Work Sans Light" pitchFamily="2" charset="77"/>
            </a:endParaRPr>
          </a:p>
          <a:p>
            <a:r>
              <a:rPr lang="es-MX" sz="1600" dirty="0">
                <a:latin typeface="Work Sans Light" pitchFamily="2" charset="77"/>
              </a:rPr>
              <a:t>El proceso clave en el que se va a intervenir es la automatización de la gestión de inventario, que actualmente se realiza de forma manual, lo que provoca desorganización y errores frecuentes en el control de existencias y en la planificación del restablecimiento.</a:t>
            </a:r>
          </a:p>
          <a:p>
            <a:endParaRPr lang="es-MX" sz="1600" dirty="0">
              <a:latin typeface="Work Sans Light" pitchFamily="2" charset="77"/>
            </a:endParaRPr>
          </a:p>
          <a:p>
            <a:r>
              <a:rPr lang="es-MX" sz="1600" dirty="0">
                <a:latin typeface="Work Sans Light" pitchFamily="2" charset="77"/>
              </a:rPr>
              <a:t>Para analizar la situación, se utilizarán diversas técnicas de recolección de datos, como la revisión documental para evaluar el registro histórico del inventario, entrevistas con la persona encargada de la gestión, encuestas al personal para entender sus necesidades y observación directa del proceso de control de inventarios.</a:t>
            </a:r>
          </a:p>
          <a:p>
            <a:endParaRPr lang="es-MX" sz="1600" dirty="0">
              <a:latin typeface="Work Sans Light" pitchFamily="2" charset="77"/>
            </a:endParaRPr>
          </a:p>
          <a:p>
            <a:r>
              <a:rPr lang="es-MX" sz="1600" dirty="0">
                <a:latin typeface="Work Sans Light" pitchFamily="2" charset="77"/>
              </a:rPr>
              <a:t>Las principales necesidades encontradas incluyen la falta de precisión en el control de inventarios, desorganización en el manejo de productos y la ausencia de herramientas que proporcionen visibilidad en tiempo real de las existencias, lo que genera dificultades a la hora de realizar pedidos y gestionar adecuadamente el stock.</a:t>
            </a:r>
          </a:p>
        </p:txBody>
      </p:sp>
      <p:pic>
        <p:nvPicPr>
          <p:cNvPr id="3" name="Imagen 2" descr="Logotipo">
            <a:extLst>
              <a:ext uri="{FF2B5EF4-FFF2-40B4-BE49-F238E27FC236}">
                <a16:creationId xmlns:a16="http://schemas.microsoft.com/office/drawing/2014/main" id="{9D08BE2E-A91F-EB9D-46F5-54341D891282}"/>
              </a:ext>
            </a:extLst>
          </p:cNvPr>
          <p:cNvPicPr>
            <a:picLocks noChangeAspect="1"/>
          </p:cNvPicPr>
          <p:nvPr/>
        </p:nvPicPr>
        <p:blipFill>
          <a:blip r:embed="rId3"/>
          <a:stretch>
            <a:fillRect/>
          </a:stretch>
        </p:blipFill>
        <p:spPr>
          <a:xfrm>
            <a:off x="8998541" y="173720"/>
            <a:ext cx="1567859" cy="1262323"/>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792589" y="1076557"/>
            <a:ext cx="5042916" cy="1323439"/>
          </a:xfrm>
          <a:prstGeom prst="rect">
            <a:avLst/>
          </a:prstGeom>
          <a:noFill/>
        </p:spPr>
        <p:txBody>
          <a:bodyPr wrap="square" rtlCol="0">
            <a:spAutoFit/>
          </a:bodyPr>
          <a:lstStyle/>
          <a:p>
            <a:pPr algn="just"/>
            <a:r>
              <a:rPr lang="es-ES" sz="1600" dirty="0">
                <a:latin typeface="Work Sans Light" pitchFamily="2" charset="77"/>
              </a:rPr>
              <a:t>Desarrollar un Sistema de Información Web LiquorLogix para el seguimiento y optimización de los procesos de gestión de inventario, registro de ventas y generación de informes financieros de la empresa “Los Primos”.</a:t>
            </a:r>
            <a:endParaRPr lang="es-CO" sz="1600" dirty="0">
              <a:latin typeface="Work Sans Light" pitchFamily="2" charset="77"/>
            </a:endParaRPr>
          </a:p>
        </p:txBody>
      </p:sp>
      <p:sp>
        <p:nvSpPr>
          <p:cNvPr id="5" name="Rectángulo 4">
            <a:extLst>
              <a:ext uri="{FF2B5EF4-FFF2-40B4-BE49-F238E27FC236}">
                <a16:creationId xmlns:a16="http://schemas.microsoft.com/office/drawing/2014/main" id="{F5CB49A8-7161-5037-729C-90C8765D1574}"/>
              </a:ext>
            </a:extLst>
          </p:cNvPr>
          <p:cNvSpPr/>
          <p:nvPr/>
        </p:nvSpPr>
        <p:spPr>
          <a:xfrm>
            <a:off x="1039184" y="2659195"/>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1128292" y="2399996"/>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395441" y="3473119"/>
            <a:ext cx="7289290" cy="2308324"/>
          </a:xfrm>
          <a:prstGeom prst="rect">
            <a:avLst/>
          </a:prstGeom>
          <a:noFill/>
        </p:spPr>
        <p:txBody>
          <a:bodyPr wrap="square" rtlCol="0">
            <a:spAutoFit/>
          </a:bodyPr>
          <a:lstStyle/>
          <a:p>
            <a:pPr marL="285750" indent="-285750" algn="just">
              <a:buFont typeface="Arial" panose="020B0604020202020204" pitchFamily="34" charset="0"/>
              <a:buChar char="•"/>
            </a:pPr>
            <a:r>
              <a:rPr lang="es-ES" sz="1600" dirty="0">
                <a:latin typeface="Work Sans Light" pitchFamily="2" charset="77"/>
              </a:rPr>
              <a:t>Gestionar los usuarios de la empresa “Los Primos” para asegurar un acceso adecuado y controlado al sistema.</a:t>
            </a:r>
          </a:p>
          <a:p>
            <a:pPr marL="285750" indent="-285750" algn="just">
              <a:buFont typeface="Arial" panose="020B0604020202020204" pitchFamily="34" charset="0"/>
              <a:buChar char="•"/>
            </a:pPr>
            <a:r>
              <a:rPr lang="es-ES" sz="1600" dirty="0">
                <a:latin typeface="Work Sans Light" pitchFamily="2" charset="77"/>
              </a:rPr>
              <a:t>Gestionar el control de inventario de la empresa “Los Primos” para mejorar la precisión y eficiencia en el seguimiento de existencias.</a:t>
            </a:r>
          </a:p>
          <a:p>
            <a:pPr marL="285750" indent="-285750" algn="just">
              <a:buFont typeface="Arial" panose="020B0604020202020204" pitchFamily="34" charset="0"/>
              <a:buChar char="•"/>
            </a:pPr>
            <a:r>
              <a:rPr lang="es-ES" sz="1600" dirty="0">
                <a:latin typeface="Work Sans Light" pitchFamily="2" charset="77"/>
              </a:rPr>
              <a:t>Gestionar la generación de informes financieros de la empresa “Los Primos” para proporcionar análisis detallados y ayudar en la toma de decisiones.</a:t>
            </a:r>
          </a:p>
          <a:p>
            <a:pPr marL="285750" indent="-285750" algn="just">
              <a:buFont typeface="Arial" panose="020B0604020202020204" pitchFamily="34" charset="0"/>
              <a:buChar char="•"/>
            </a:pPr>
            <a:r>
              <a:rPr lang="es-ES" sz="1600" dirty="0">
                <a:latin typeface="Work Sans Light" pitchFamily="2" charset="77"/>
              </a:rPr>
              <a:t>Gestionar los reportes impresos para la empresa “Los Primos” con el fin de ofrecer accesibles de los datos recopilados.</a:t>
            </a:r>
            <a:endParaRPr lang="es-MX" sz="1600" dirty="0">
              <a:latin typeface="Work Sans Light" pitchFamily="2" charset="77"/>
            </a:endParaRPr>
          </a:p>
        </p:txBody>
      </p:sp>
      <p:pic>
        <p:nvPicPr>
          <p:cNvPr id="1026" name="Picture 2" descr="Maxi Licores | Fusagasuga">
            <a:extLst>
              <a:ext uri="{FF2B5EF4-FFF2-40B4-BE49-F238E27FC236}">
                <a16:creationId xmlns:a16="http://schemas.microsoft.com/office/drawing/2014/main" id="{2ED9D2B2-4291-1AA7-7522-449B4019AB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34313" y="2399996"/>
            <a:ext cx="3962246" cy="2675608"/>
          </a:xfrm>
          <a:prstGeom prst="rect">
            <a:avLst/>
          </a:prstGeom>
          <a:noFill/>
          <a:extLst>
            <a:ext uri="{909E8E84-426E-40DD-AFC4-6F175D3DCCD1}">
              <a14:hiddenFill xmlns:a14="http://schemas.microsoft.com/office/drawing/2010/main">
                <a:solidFill>
                  <a:srgbClr val="FFFFFF"/>
                </a:solidFill>
              </a14:hiddenFill>
            </a:ext>
          </a:extLst>
        </p:spPr>
      </p:pic>
      <p:pic>
        <p:nvPicPr>
          <p:cNvPr id="15" name="Imagen 14" descr="Logotipo">
            <a:extLst>
              <a:ext uri="{FF2B5EF4-FFF2-40B4-BE49-F238E27FC236}">
                <a16:creationId xmlns:a16="http://schemas.microsoft.com/office/drawing/2014/main" id="{3B6ED09A-B143-A250-E116-EE9D61DD7FD1}"/>
              </a:ext>
            </a:extLst>
          </p:cNvPr>
          <p:cNvPicPr>
            <a:picLocks noChangeAspect="1"/>
          </p:cNvPicPr>
          <p:nvPr/>
        </p:nvPicPr>
        <p:blipFill>
          <a:blip r:embed="rId4"/>
          <a:stretch>
            <a:fillRect/>
          </a:stretch>
        </p:blipFill>
        <p:spPr>
          <a:xfrm>
            <a:off x="9084377" y="151139"/>
            <a:ext cx="1531244" cy="1232843"/>
          </a:xfrm>
          <a:prstGeom prst="rect">
            <a:avLst/>
          </a:prstGeom>
        </p:spPr>
      </p:pic>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181853" y="1711032"/>
            <a:ext cx="11447293" cy="4524315"/>
          </a:xfrm>
          <a:prstGeom prst="rect">
            <a:avLst/>
          </a:prstGeom>
          <a:noFill/>
        </p:spPr>
        <p:txBody>
          <a:bodyPr wrap="square" rtlCol="0">
            <a:spAutoFit/>
          </a:bodyPr>
          <a:lstStyle/>
          <a:p>
            <a:pPr algn="just"/>
            <a:r>
              <a:rPr lang="es-ES" sz="1600" dirty="0">
                <a:latin typeface="Work Sans Light" pitchFamily="2" charset="77"/>
              </a:rPr>
              <a:t>Se propone el desarrollo de un Sistema de Información Web denominado LiquorLogix que sirva como herramienta software de apoyo al seguimiento de los procesos de gestión de inventario, registro de ventas y generación de informes financieros de la empresa “Los Primos”.</a:t>
            </a:r>
          </a:p>
          <a:p>
            <a:pPr algn="just"/>
            <a:r>
              <a:rPr lang="es-ES" sz="1600" dirty="0">
                <a:latin typeface="Work Sans Light" pitchFamily="2" charset="77"/>
              </a:rPr>
              <a:t>Esta solución integral está diseñada para abordar las ineficiencias actuales y proporcionar un enfoque más sistemático en la administración de recursos.</a:t>
            </a:r>
          </a:p>
          <a:p>
            <a:pPr algn="just"/>
            <a:endParaRPr lang="es-ES" sz="1600" dirty="0">
              <a:latin typeface="Work Sans Light" pitchFamily="2" charset="77"/>
            </a:endParaRPr>
          </a:p>
          <a:p>
            <a:pPr algn="just"/>
            <a:r>
              <a:rPr lang="es-ES" sz="1600" dirty="0">
                <a:latin typeface="Work Sans Light" pitchFamily="2" charset="77"/>
              </a:rPr>
              <a:t>La importancia del sistema radica en su capacidad para gestionar los perfiles de usuarios, como gerentes y empleados, en la empresa “Los Primos”</a:t>
            </a:r>
          </a:p>
          <a:p>
            <a:pPr algn="just"/>
            <a:r>
              <a:rPr lang="es-ES" sz="1600" dirty="0">
                <a:latin typeface="Work Sans Light" pitchFamily="2" charset="77"/>
              </a:rPr>
              <a:t>En el control de inventario, los usuarios podrán acceder a información en tiempo real sobre existencias, lo que les permitirá tomar decisiones rápidas y precisas. En el registro de ventas y pérdidas, los usuarios podrán integrar datos de manera efectiva, reduciendo discrepancias y mejorando la fiabilidad de la información. Finalmente, el sistema facilitará la generación de reportes gráficos e impresos, necesarios para la toma de decisiones del personal administrativo de la empresa “Los Primos”.</a:t>
            </a:r>
          </a:p>
          <a:p>
            <a:pPr algn="just"/>
            <a:endParaRPr lang="es-ES" sz="1600" dirty="0">
              <a:latin typeface="Work Sans Light" pitchFamily="2" charset="77"/>
            </a:endParaRPr>
          </a:p>
          <a:p>
            <a:pPr algn="just"/>
            <a:r>
              <a:rPr lang="es-ES" sz="1600" dirty="0">
                <a:latin typeface="Work Sans Light" pitchFamily="2" charset="77"/>
              </a:rPr>
              <a:t>El Sistema LiquorLogix servirá como un importante aporte al sector del área de la venta de licores, al ofrecer una herramienta que moderniza la gestión de inventarios y contribuye a la sostenibilidad de los negocios en este campo. Al optimizar los procesos y proporcionar datos valiosos, el sistema no solo beneficiará a los establecimientos individuales, sino que también mejorará la competitividad y eficiencia de la industria en su conjunto.</a:t>
            </a:r>
            <a:endParaRPr lang="es-MX" sz="1600" dirty="0">
              <a:latin typeface="Work Sans Light" pitchFamily="2" charset="77"/>
            </a:endParaRPr>
          </a:p>
        </p:txBody>
      </p:sp>
      <p:pic>
        <p:nvPicPr>
          <p:cNvPr id="3" name="Imagen 2" descr="Logotipo">
            <a:extLst>
              <a:ext uri="{FF2B5EF4-FFF2-40B4-BE49-F238E27FC236}">
                <a16:creationId xmlns:a16="http://schemas.microsoft.com/office/drawing/2014/main" id="{40041646-9F35-E766-3D44-9E7A27C31AC2}"/>
              </a:ext>
            </a:extLst>
          </p:cNvPr>
          <p:cNvPicPr>
            <a:picLocks noChangeAspect="1"/>
          </p:cNvPicPr>
          <p:nvPr/>
        </p:nvPicPr>
        <p:blipFill>
          <a:blip r:embed="rId3"/>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173577" y="2293953"/>
            <a:ext cx="11527547" cy="3293209"/>
          </a:xfrm>
          <a:prstGeom prst="rect">
            <a:avLst/>
          </a:prstGeom>
          <a:noFill/>
        </p:spPr>
        <p:txBody>
          <a:bodyPr wrap="square" rtlCol="0">
            <a:spAutoFit/>
          </a:bodyPr>
          <a:lstStyle/>
          <a:p>
            <a:pPr algn="just"/>
            <a:r>
              <a:rPr lang="es-ES" sz="1600" dirty="0">
                <a:latin typeface="Work Sans Light" pitchFamily="2" charset="77"/>
              </a:rPr>
              <a:t>El sistema LiquorLogix permite a los usuarios realizar diversas operaciones dentro de los procesos clave de gestión de inventario en una licorera. Los perfiles de usuario, como administradores y empleados, podrán registrar entradas y salidas de productos, visualizar el stock disponible, gestionar distribuidores, y realizar seguimiento contable de los precios de compra y venta, optimizando así la operación del negocio. Este sistema está diseñado específicamente para cubrir las necesidades de control de inventarios, facilitando la eficiencia y precisión de los registros.</a:t>
            </a:r>
          </a:p>
          <a:p>
            <a:pPr algn="just"/>
            <a:endParaRPr lang="es-ES" sz="1600" dirty="0">
              <a:latin typeface="Work Sans Light" pitchFamily="2" charset="77"/>
            </a:endParaRPr>
          </a:p>
          <a:p>
            <a:pPr algn="just"/>
            <a:r>
              <a:rPr lang="es-ES" sz="1600" dirty="0">
                <a:latin typeface="Work Sans Light" pitchFamily="2" charset="77"/>
              </a:rPr>
              <a:t>El sistema no incluye funcionalidades relacionadas con la gestión de recursos humanos o el marketing digital, ya que el enfoque está limitado únicamente a la gestión de inventario y ventas, excluyendo la gestión de otros procesos operativos del negocio.</a:t>
            </a:r>
          </a:p>
          <a:p>
            <a:pPr algn="just"/>
            <a:endParaRPr lang="es-ES" sz="1600" dirty="0">
              <a:latin typeface="Work Sans Light" pitchFamily="2" charset="77"/>
            </a:endParaRPr>
          </a:p>
          <a:p>
            <a:pPr algn="just"/>
            <a:r>
              <a:rPr lang="es-ES" sz="1600" dirty="0">
                <a:latin typeface="Work Sans Light" pitchFamily="2" charset="77"/>
              </a:rPr>
              <a:t>En cuanto a las tecnologías utilizadas, el proyecto se desarrollará con PHP y el framework Laravel para el back-</a:t>
            </a:r>
            <a:r>
              <a:rPr lang="es-ES" sz="1600" dirty="0" err="1">
                <a:latin typeface="Work Sans Light" pitchFamily="2" charset="77"/>
              </a:rPr>
              <a:t>end</a:t>
            </a:r>
            <a:r>
              <a:rPr lang="es-ES" sz="1600" dirty="0">
                <a:latin typeface="Work Sans Light" pitchFamily="2" charset="77"/>
              </a:rPr>
              <a:t>, mientras que el front-end se implementará con JavaScript, HTML y CSS. La base de datos estará manejada con MySQL para asegurar una gestión eficiente de los datos</a:t>
            </a:r>
            <a:endParaRPr lang="es-MX" sz="1600" dirty="0">
              <a:latin typeface="Work Sans Light" pitchFamily="2" charset="77"/>
            </a:endParaRPr>
          </a:p>
        </p:txBody>
      </p:sp>
      <p:pic>
        <p:nvPicPr>
          <p:cNvPr id="3" name="Imagen 2" descr="Logotipo">
            <a:extLst>
              <a:ext uri="{FF2B5EF4-FFF2-40B4-BE49-F238E27FC236}">
                <a16:creationId xmlns:a16="http://schemas.microsoft.com/office/drawing/2014/main" id="{04D2D69E-1E5F-6C50-1193-9CABC3FA570C}"/>
              </a:ext>
            </a:extLst>
          </p:cNvPr>
          <p:cNvPicPr>
            <a:picLocks noChangeAspect="1"/>
          </p:cNvPicPr>
          <p:nvPr/>
        </p:nvPicPr>
        <p:blipFill>
          <a:blip r:embed="rId3"/>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552104"/>
            <a:ext cx="11447293" cy="2308324"/>
          </a:xfrm>
          <a:prstGeom prst="rect">
            <a:avLst/>
          </a:prstGeom>
          <a:noFill/>
        </p:spPr>
        <p:txBody>
          <a:bodyPr wrap="square" rtlCol="0">
            <a:spAutoFit/>
          </a:bodyPr>
          <a:lstStyle/>
          <a:p>
            <a:pPr algn="just"/>
            <a:r>
              <a:rPr lang="es-ES" dirty="0">
                <a:latin typeface="Work Sans Light" pitchFamily="2" charset="77"/>
              </a:rPr>
              <a:t>El proyecto LiquorLogix está diseñado específicamente para la gestión de inventarios, registro de ventas y generación de informes financieros en establecimientos de bebidas alcohólicas, excluyendo otras áreas como la gestión de recursos humanos y marketing digital. Esta delimitación asegura que el sistema se enfoque en ofrecer soluciones precisas y eficientes para las necesidades específicas de este sector.</a:t>
            </a:r>
          </a:p>
          <a:p>
            <a:pPr algn="just"/>
            <a:endParaRPr lang="es-MX" dirty="0">
              <a:latin typeface="Work Sans Light" pitchFamily="2" charset="77"/>
            </a:endParaRPr>
          </a:p>
          <a:p>
            <a:pPr marL="285750" indent="-285750" algn="just">
              <a:buFont typeface="Arial" panose="020B0604020202020204" pitchFamily="34" charset="0"/>
              <a:buChar char="•"/>
            </a:pPr>
            <a:r>
              <a:rPr lang="es-MX" dirty="0">
                <a:latin typeface="Work Sans Light" pitchFamily="2" charset="77"/>
              </a:rPr>
              <a:t>El cronograma: Hasta dónde va el proyecto en términos de Tiempo, actividades, evidencias, responsables, entre otros (Revisar concepto de Modelo Gantt)</a:t>
            </a:r>
          </a:p>
        </p:txBody>
      </p:sp>
      <p:pic>
        <p:nvPicPr>
          <p:cNvPr id="3" name="Imagen 2" descr="Logotipo">
            <a:extLst>
              <a:ext uri="{FF2B5EF4-FFF2-40B4-BE49-F238E27FC236}">
                <a16:creationId xmlns:a16="http://schemas.microsoft.com/office/drawing/2014/main" id="{24E97D07-4E4C-211C-4A88-9F72B3583312}"/>
              </a:ext>
            </a:extLst>
          </p:cNvPr>
          <p:cNvPicPr>
            <a:picLocks noChangeAspect="1"/>
          </p:cNvPicPr>
          <p:nvPr/>
        </p:nvPicPr>
        <p:blipFill>
          <a:blip r:embed="rId3"/>
          <a:stretch>
            <a:fillRect/>
          </a:stretch>
        </p:blipFill>
        <p:spPr>
          <a:xfrm>
            <a:off x="9178971" y="38693"/>
            <a:ext cx="1620408" cy="1397351"/>
          </a:xfrm>
          <a:prstGeom prst="rect">
            <a:avLst/>
          </a:prstGeom>
        </p:spPr>
      </p:pic>
    </p:spTree>
    <p:extLst>
      <p:ext uri="{BB962C8B-B14F-4D97-AF65-F5344CB8AC3E}">
        <p14:creationId xmlns:p14="http://schemas.microsoft.com/office/powerpoint/2010/main" val="278382664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3832</TotalTime>
  <Words>1167</Words>
  <Application>Microsoft Office PowerPoint</Application>
  <PresentationFormat>Panorámica</PresentationFormat>
  <Paragraphs>93</Paragraphs>
  <Slides>12</Slides>
  <Notes>8</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12</vt:i4>
      </vt:variant>
    </vt:vector>
  </HeadingPairs>
  <TitlesOfParts>
    <vt:vector size="19"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Presentación de PowerPoint</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johan sepulveda</cp:lastModifiedBy>
  <cp:revision>100</cp:revision>
  <dcterms:created xsi:type="dcterms:W3CDTF">2020-10-01T23:51:28Z</dcterms:created>
  <dcterms:modified xsi:type="dcterms:W3CDTF">2024-10-16T18:23:27Z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